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409"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405" r:id="rId142"/>
    <p:sldId id="415" r:id="rId143"/>
    <p:sldId id="389" r:id="rId144"/>
    <p:sldId id="395" r:id="rId145"/>
    <p:sldId id="396" r:id="rId146"/>
    <p:sldId id="399" r:id="rId147"/>
    <p:sldId id="400" r:id="rId148"/>
    <p:sldId id="402" r:id="rId149"/>
    <p:sldId id="403" r:id="rId150"/>
    <p:sldId id="404" r:id="rId151"/>
    <p:sldId id="406" r:id="rId152"/>
    <p:sldId id="407" r:id="rId153"/>
    <p:sldId id="408" r:id="rId154"/>
    <p:sldId id="410" r:id="rId155"/>
    <p:sldId id="411" r:id="rId15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6041" autoAdjust="0"/>
  </p:normalViewPr>
  <p:slideViewPr>
    <p:cSldViewPr>
      <p:cViewPr>
        <p:scale>
          <a:sx n="66" d="100"/>
          <a:sy n="66" d="100"/>
        </p:scale>
        <p:origin x="-1848" y="65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ommentAuthors" Target="commentAuthor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5.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144</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151</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 Id="rId5" Type="http://schemas.openxmlformats.org/officeDocument/2006/relationships/image" Target="../media/image110.png"/><Relationship Id="rId4" Type="http://schemas.openxmlformats.org/officeDocument/2006/relationships/image" Target="../media/image109.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5.png"/><Relationship Id="rId7" Type="http://schemas.openxmlformats.org/officeDocument/2006/relationships/image" Target="../media/image119.png"/><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image" Target="../media/image116.png"/></Relationships>
</file>

<file path=ppt/slides/_rels/slide106.xml.rels><?xml version="1.0" encoding="UTF-8" standalone="yes"?>
<Relationships xmlns="http://schemas.openxmlformats.org/package/2006/relationships"><Relationship Id="rId3" Type="http://schemas.openxmlformats.org/officeDocument/2006/relationships/image" Target="../media/image122.jpeg"/><Relationship Id="rId2" Type="http://schemas.openxmlformats.org/officeDocument/2006/relationships/image" Target="../media/image121.png"/><Relationship Id="rId1" Type="http://schemas.openxmlformats.org/officeDocument/2006/relationships/slideLayout" Target="../slideLayouts/slideLayout7.xml"/><Relationship Id="rId4" Type="http://schemas.openxmlformats.org/officeDocument/2006/relationships/image" Target="../media/image123.png"/></Relationships>
</file>

<file path=ppt/slides/_rels/slide107.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7.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4.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5.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4" Type="http://schemas.openxmlformats.org/officeDocument/2006/relationships/image" Target="../media/image13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5.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4.png"/><Relationship Id="rId5" Type="http://schemas.openxmlformats.org/officeDocument/2006/relationships/image" Target="../media/image143.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7.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50.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136.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61.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69.png"/><Relationship Id="rId7" Type="http://schemas.openxmlformats.org/officeDocument/2006/relationships/image" Target="../media/image17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2.png"/><Relationship Id="rId5" Type="http://schemas.openxmlformats.org/officeDocument/2006/relationships/image" Target="../media/image171.png"/><Relationship Id="rId4" Type="http://schemas.openxmlformats.org/officeDocument/2006/relationships/image" Target="../media/image170.png"/></Relationships>
</file>

<file path=ppt/slides/_rels/slide14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76.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152.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5" Type="http://schemas.openxmlformats.org/officeDocument/2006/relationships/image" Target="../media/image184.png"/><Relationship Id="rId4" Type="http://schemas.openxmlformats.org/officeDocument/2006/relationships/image" Target="../media/image183.png"/></Relationships>
</file>

<file path=ppt/slides/_rels/slide153.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5.emf"/></Relationships>
</file>

<file path=ppt/slides/_rels/slide15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7.xml"/><Relationship Id="rId4" Type="http://schemas.openxmlformats.org/officeDocument/2006/relationships/image" Target="../media/image57.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6.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8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3.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2.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79.emf"/><Relationship Id="rId9" Type="http://schemas.openxmlformats.org/officeDocument/2006/relationships/image" Target="../media/image84.tiff"/></Relationships>
</file>

<file path=ppt/slides/_rels/slide8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89.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8.png"/><Relationship Id="rId7"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0.png"/><Relationship Id="rId4" Type="http://schemas.openxmlformats.org/officeDocument/2006/relationships/image" Target="../media/image89.png"/></Relationships>
</file>

<file path=ppt/slides/_rels/slide91.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5.png"/><Relationship Id="rId4" Type="http://schemas.openxmlformats.org/officeDocument/2006/relationships/image" Target="../media/image94.png"/></Relationships>
</file>

<file path=ppt/slides/_rels/slide92.xml.rels><?xml version="1.0" encoding="UTF-8" standalone="yes"?>
<Relationships xmlns="http://schemas.openxmlformats.org/package/2006/relationships"><Relationship Id="rId3" Type="http://schemas.openxmlformats.org/officeDocument/2006/relationships/image" Target="../media/image97.gif"/><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3.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81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7201972"/>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a:t>Kernel</a:t>
            </a:r>
            <a:r>
              <a:rPr kumimoji="1" lang="en-US" altLang="ja-JP" sz="1400" dirty="0"/>
              <a:t> (or </a:t>
            </a:r>
            <a:r>
              <a:rPr kumimoji="1" lang="en-US" altLang="ja-JP" sz="1400" b="1" dirty="0" err="1"/>
              <a:t>init</a:t>
            </a:r>
            <a:r>
              <a:rPr kumimoji="1" lang="en-US" altLang="ja-JP" sz="1400" dirty="0"/>
              <a:t>?), a process can NOT ignore this; the process will die immediately.</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Why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Tree>
    <p:extLst>
      <p:ext uri="{BB962C8B-B14F-4D97-AF65-F5344CB8AC3E}">
        <p14:creationId xmlns:p14="http://schemas.microsoft.com/office/powerpoint/2010/main" val="10942832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403"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a:t>
            </a:r>
            <a:r>
              <a:rPr lang="ja-JP" altLang="en-US" dirty="0" smtClean="0"/>
              <a:t>いる</a:t>
            </a:r>
            <a:endParaRPr lang="en-US" altLang="ja-JP" dirty="0" smtClean="0"/>
          </a:p>
          <a:p>
            <a:r>
              <a:rPr lang="en-US" altLang="zh-CN" b="1" dirty="0" err="1" smtClean="0">
                <a:solidFill>
                  <a:srgbClr val="FF0000"/>
                </a:solidFill>
              </a:rPr>
              <a:t>FlexRay</a:t>
            </a:r>
            <a:r>
              <a:rPr lang="zh-CN" altLang="en-US" b="1" dirty="0" smtClean="0">
                <a:solidFill>
                  <a:srgbClr val="FF0000"/>
                </a:solidFill>
              </a:rPr>
              <a:t>主要是欧洲</a:t>
            </a:r>
            <a:r>
              <a:rPr lang="en-US" altLang="zh-CN" b="1" dirty="0" smtClean="0">
                <a:solidFill>
                  <a:srgbClr val="FF0000"/>
                </a:solidFill>
              </a:rPr>
              <a:t>BMW</a:t>
            </a:r>
            <a:r>
              <a:rPr lang="zh-CN" altLang="en-US" b="1" dirty="0" smtClean="0">
                <a:solidFill>
                  <a:srgbClr val="FF0000"/>
                </a:solidFill>
              </a:rPr>
              <a:t>，</a:t>
            </a:r>
            <a:r>
              <a:rPr lang="en-US" altLang="zh-CN" b="1" dirty="0" smtClean="0">
                <a:solidFill>
                  <a:srgbClr val="FF0000"/>
                </a:solidFill>
              </a:rPr>
              <a:t>Daimler</a:t>
            </a:r>
            <a:r>
              <a:rPr lang="zh-CN" altLang="en-US" b="1" dirty="0" smtClean="0">
                <a:solidFill>
                  <a:srgbClr val="FF0000"/>
                </a:solidFill>
              </a:rPr>
              <a:t>，</a:t>
            </a:r>
            <a:r>
              <a:rPr lang="en-US" altLang="zh-CN" b="1" dirty="0" smtClean="0">
                <a:solidFill>
                  <a:srgbClr val="FF0000"/>
                </a:solidFill>
              </a:rPr>
              <a:t>Audi</a:t>
            </a:r>
            <a:r>
              <a:rPr lang="zh-CN" altLang="en-US" b="1" dirty="0" smtClean="0">
                <a:solidFill>
                  <a:srgbClr val="FF0000"/>
                </a:solidFill>
              </a:rPr>
              <a:t>等</a:t>
            </a:r>
            <a:r>
              <a:rPr lang="en-US" altLang="zh-CN" b="1" dirty="0" smtClean="0">
                <a:solidFill>
                  <a:srgbClr val="FF0000"/>
                </a:solidFill>
              </a:rPr>
              <a:t>OEM</a:t>
            </a:r>
            <a:r>
              <a:rPr lang="zh-CN" altLang="en-US" b="1" dirty="0" smtClean="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65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693319"/>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a:t>
            </a:r>
            <a:r>
              <a:rPr lang="zh-CN" altLang="en-US" dirty="0"/>
              <a:t>注意不是</a:t>
            </a:r>
            <a:r>
              <a:rPr lang="en-US" altLang="zh-CN"/>
              <a:t>threads</a:t>
            </a:r>
            <a:r>
              <a:rPr lang="en-US"/>
              <a:t>) </a:t>
            </a:r>
            <a:r>
              <a:rPr lang="en-US" dirty="0"/>
              <a:t>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想比在</a:t>
            </a:r>
            <a:r>
              <a:rPr lang="en-US" altLang="zh-CN" dirty="0"/>
              <a:t>user space</a:t>
            </a:r>
            <a:r>
              <a:rPr lang="zh-CN" altLang="en-US" dirty="0"/>
              <a:t>中的</a:t>
            </a:r>
            <a:r>
              <a:rPr lang="en-US" altLang="zh-CN" dirty="0"/>
              <a:t>stack frame)</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6740307"/>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endParaRPr lang="en-US" altLang="zh-CN" dirty="0"/>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630C2A-8A59-46A6-8254-42CB992CF111}"/>
              </a:ext>
            </a:extLst>
          </p:cNvPr>
          <p:cNvSpPr txBox="1"/>
          <p:nvPr/>
        </p:nvSpPr>
        <p:spPr>
          <a:xfrm>
            <a:off x="-3053" y="0"/>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302588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smtClean="0">
                <a:solidFill>
                  <a:srgbClr val="FF0000"/>
                </a:solidFill>
                <a:latin typeface="+mj-lt"/>
                <a:cs typeface="Arial" pitchFamily="34" charset="0"/>
              </a:rPr>
              <a:t>当</a:t>
            </a:r>
            <a:r>
              <a:rPr lang="en-US" altLang="zh-CN" sz="1600" b="1" dirty="0" smtClean="0">
                <a:solidFill>
                  <a:srgbClr val="FF0000"/>
                </a:solidFill>
                <a:latin typeface="+mj-lt"/>
                <a:cs typeface="Arial" pitchFamily="34" charset="0"/>
              </a:rPr>
              <a:t>client</a:t>
            </a:r>
            <a:r>
              <a:rPr lang="zh-CN" altLang="en-US" sz="1600" b="1" dirty="0" smtClean="0">
                <a:solidFill>
                  <a:srgbClr val="FF0000"/>
                </a:solidFill>
                <a:latin typeface="+mj-lt"/>
                <a:cs typeface="Arial" pitchFamily="34" charset="0"/>
              </a:rPr>
              <a:t>发送</a:t>
            </a:r>
            <a:r>
              <a:rPr lang="en-US" altLang="zh-CN" sz="1600" b="1" dirty="0" smtClean="0">
                <a:solidFill>
                  <a:srgbClr val="FF0000"/>
                </a:solidFill>
                <a:latin typeface="+mj-lt"/>
                <a:cs typeface="Arial" pitchFamily="34" charset="0"/>
              </a:rPr>
              <a:t>TCP packet</a:t>
            </a:r>
            <a:r>
              <a:rPr lang="zh-CN" altLang="en-US" sz="1600" b="1" dirty="0" smtClean="0">
                <a:solidFill>
                  <a:srgbClr val="FF0000"/>
                </a:solidFill>
                <a:latin typeface="+mj-lt"/>
                <a:cs typeface="Arial" pitchFamily="34" charset="0"/>
              </a:rPr>
              <a:t>去一个</a:t>
            </a:r>
            <a:r>
              <a:rPr lang="en-US" altLang="zh-CN" sz="1600" b="1" dirty="0" smtClean="0">
                <a:solidFill>
                  <a:srgbClr val="FF0000"/>
                </a:solidFill>
                <a:latin typeface="+mj-lt"/>
                <a:cs typeface="Arial" pitchFamily="34" charset="0"/>
              </a:rPr>
              <a:t>UDP port</a:t>
            </a:r>
            <a:r>
              <a:rPr lang="zh-CN" altLang="en-US" sz="1600" b="1" dirty="0" smtClean="0">
                <a:solidFill>
                  <a:srgbClr val="FF0000"/>
                </a:solidFill>
                <a:latin typeface="+mj-lt"/>
                <a:cs typeface="Arial" pitchFamily="34" charset="0"/>
              </a:rPr>
              <a:t>时，以下情况会发生：</a:t>
            </a:r>
            <a:endParaRPr kumimoji="1" lang="en-US" altLang="ja-JP" sz="1600" b="1" i="0" u="none" strike="noStrike" cap="none" normalizeH="0" baseline="0" dirty="0" smtClean="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smtClean="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smtClean="0">
                <a:ln>
                  <a:noFill/>
                </a:ln>
                <a:solidFill>
                  <a:srgbClr val="242729"/>
                </a:solidFill>
                <a:effectLst/>
                <a:latin typeface="+mj-lt"/>
              </a:rPr>
              <a:t>UdpClient.Send()</a:t>
            </a:r>
            <a:r>
              <a:rPr kumimoji="1" lang="ja-JP" altLang="ja-JP" sz="1600" b="0" i="0" u="none" strike="noStrike" cap="none" normalizeH="0" baseline="0" dirty="0" smtClean="0">
                <a:ln>
                  <a:noFill/>
                </a:ln>
                <a:solidFill>
                  <a:srgbClr val="242729"/>
                </a:solidFill>
                <a:effectLst/>
                <a:latin typeface="+mj-lt"/>
                <a:cs typeface="Arial" pitchFamily="34" charset="0"/>
              </a:rPr>
              <a:t> have the </a:t>
            </a:r>
            <a:r>
              <a:rPr kumimoji="1" lang="ja-JP" altLang="ja-JP" sz="1100" b="1" i="0" u="none" strike="noStrike" cap="none" normalizeH="0" baseline="0" dirty="0" smtClean="0">
                <a:ln>
                  <a:noFill/>
                </a:ln>
                <a:solidFill>
                  <a:srgbClr val="FF0000"/>
                </a:solidFill>
                <a:effectLst/>
                <a:latin typeface="+mj-lt"/>
              </a:rPr>
              <a:t>Protocol</a:t>
            </a:r>
            <a:r>
              <a:rPr kumimoji="1" lang="ja-JP" altLang="ja-JP" sz="1600" b="1" i="0" u="none" strike="noStrike" cap="none" normalizeH="0" baseline="0" dirty="0" smtClean="0">
                <a:ln>
                  <a:noFill/>
                </a:ln>
                <a:solidFill>
                  <a:srgbClr val="FF0000"/>
                </a:solidFill>
                <a:effectLst/>
                <a:latin typeface="+mj-lt"/>
                <a:cs typeface="Arial" pitchFamily="34" charset="0"/>
              </a:rPr>
              <a:t> field set to </a:t>
            </a:r>
            <a:r>
              <a:rPr kumimoji="1" lang="ja-JP" altLang="ja-JP" sz="1100" b="1" i="0" u="none" strike="noStrike" cap="none" normalizeH="0" baseline="0" dirty="0" smtClean="0">
                <a:ln>
                  <a:noFill/>
                </a:ln>
                <a:solidFill>
                  <a:srgbClr val="FF0000"/>
                </a:solidFill>
                <a:effectLst/>
                <a:latin typeface="+mj-lt"/>
              </a:rPr>
              <a:t>0x11</a:t>
            </a:r>
            <a:r>
              <a:rPr kumimoji="1" lang="ja-JP" altLang="ja-JP" sz="1600" b="0" i="0" u="none" strike="noStrike" cap="none" normalizeH="0" baseline="0" dirty="0" smtClean="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smtClean="0">
                <a:ln>
                  <a:noFill/>
                </a:ln>
                <a:solidFill>
                  <a:srgbClr val="FF0000"/>
                </a:solidFill>
                <a:effectLst/>
                <a:latin typeface="+mj-lt"/>
              </a:rPr>
              <a:t>Protocol</a:t>
            </a:r>
            <a:r>
              <a:rPr kumimoji="1" lang="ja-JP" altLang="ja-JP" sz="1600" b="1" i="0" u="none" strike="noStrike" cap="none" normalizeH="0" baseline="0" dirty="0" smtClean="0">
                <a:ln>
                  <a:noFill/>
                </a:ln>
                <a:solidFill>
                  <a:srgbClr val="FF0000"/>
                </a:solidFill>
                <a:effectLst/>
                <a:latin typeface="+mj-lt"/>
                <a:cs typeface="Arial" pitchFamily="34" charset="0"/>
              </a:rPr>
              <a:t> set to </a:t>
            </a:r>
            <a:r>
              <a:rPr kumimoji="1" lang="ja-JP" altLang="ja-JP" sz="1100" b="1" i="0" u="none" strike="noStrike" cap="none" normalizeH="0" baseline="0" dirty="0" smtClean="0">
                <a:ln>
                  <a:noFill/>
                </a:ln>
                <a:solidFill>
                  <a:srgbClr val="FF0000"/>
                </a:solidFill>
                <a:effectLst/>
                <a:latin typeface="+mj-lt"/>
              </a:rPr>
              <a:t>0x06</a:t>
            </a:r>
            <a:r>
              <a:rPr kumimoji="1" lang="ja-JP" altLang="ja-JP" sz="1600" b="0" i="0" u="none" strike="noStrike" cap="none" normalizeH="0" baseline="0" dirty="0" smtClean="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smtClean="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smtClean="0">
                <a:solidFill>
                  <a:srgbClr val="242729"/>
                </a:solidFill>
                <a:latin typeface="+mj-lt"/>
                <a:cs typeface="Arial" pitchFamily="34" charset="0"/>
              </a:rPr>
              <a:t>换句话说，</a:t>
            </a:r>
            <a:r>
              <a:rPr lang="en-US" altLang="zh-CN" sz="1600" dirty="0" smtClean="0">
                <a:solidFill>
                  <a:srgbClr val="242729"/>
                </a:solidFill>
                <a:latin typeface="+mj-lt"/>
                <a:cs typeface="Arial" pitchFamily="34" charset="0"/>
              </a:rPr>
              <a:t>UDP</a:t>
            </a:r>
            <a:r>
              <a:rPr lang="zh-CN" altLang="en-US" sz="1600" dirty="0" smtClean="0">
                <a:solidFill>
                  <a:srgbClr val="242729"/>
                </a:solidFill>
                <a:latin typeface="+mj-lt"/>
                <a:cs typeface="Arial" pitchFamily="34" charset="0"/>
              </a:rPr>
              <a:t>和</a:t>
            </a:r>
            <a:r>
              <a:rPr lang="en-US" altLang="zh-CN" sz="1600" dirty="0" smtClean="0">
                <a:solidFill>
                  <a:srgbClr val="242729"/>
                </a:solidFill>
                <a:latin typeface="+mj-lt"/>
                <a:cs typeface="Arial" pitchFamily="34" charset="0"/>
              </a:rPr>
              <a:t>TCP packet</a:t>
            </a:r>
            <a:r>
              <a:rPr lang="zh-CN" altLang="en-US" sz="1600" dirty="0" smtClean="0">
                <a:solidFill>
                  <a:srgbClr val="242729"/>
                </a:solidFill>
                <a:latin typeface="+mj-lt"/>
                <a:cs typeface="Arial" pitchFamily="34" charset="0"/>
              </a:rPr>
              <a:t>的区分是用</a:t>
            </a:r>
            <a:r>
              <a:rPr lang="en-US" altLang="zh-CN" sz="1600" b="1" dirty="0" smtClean="0">
                <a:solidFill>
                  <a:srgbClr val="242729"/>
                </a:solidFill>
                <a:latin typeface="+mj-lt"/>
                <a:cs typeface="Arial" pitchFamily="34" charset="0"/>
              </a:rPr>
              <a:t>IP packet</a:t>
            </a:r>
            <a:r>
              <a:rPr lang="zh-CN" altLang="en-US" sz="1600" b="1" dirty="0" smtClean="0">
                <a:solidFill>
                  <a:srgbClr val="242729"/>
                </a:solidFill>
                <a:latin typeface="+mj-lt"/>
                <a:cs typeface="Arial" pitchFamily="34" charset="0"/>
              </a:rPr>
              <a:t>中</a:t>
            </a:r>
            <a:r>
              <a:rPr lang="en-US" altLang="zh-CN" sz="1600" b="1" dirty="0" smtClean="0">
                <a:solidFill>
                  <a:srgbClr val="242729"/>
                </a:solidFill>
                <a:latin typeface="+mj-lt"/>
                <a:cs typeface="Arial" pitchFamily="34" charset="0"/>
              </a:rPr>
              <a:t>protocol</a:t>
            </a:r>
            <a:r>
              <a:rPr lang="zh-CN" altLang="en-US" sz="1600" b="1" dirty="0" smtClean="0">
                <a:solidFill>
                  <a:srgbClr val="242729"/>
                </a:solidFill>
                <a:latin typeface="+mj-lt"/>
                <a:cs typeface="Arial" pitchFamily="34" charset="0"/>
              </a:rPr>
              <a:t>领域</a:t>
            </a:r>
            <a:r>
              <a:rPr lang="zh-CN" altLang="en-US" sz="1600" dirty="0" smtClean="0">
                <a:solidFill>
                  <a:srgbClr val="242729"/>
                </a:solidFill>
                <a:latin typeface="+mj-lt"/>
                <a:cs typeface="Arial" pitchFamily="34" charset="0"/>
              </a:rPr>
              <a:t>来实现的</a:t>
            </a:r>
            <a:r>
              <a:rPr lang="ja-JP" altLang="en-US" sz="1600" dirty="0" err="1" smtClean="0">
                <a:solidFill>
                  <a:srgbClr val="242729"/>
                </a:solidFill>
                <a:latin typeface="+mj-lt"/>
                <a:cs typeface="Arial" pitchFamily="34" charset="0"/>
              </a:rPr>
              <a:t>、</a:t>
            </a:r>
            <a:r>
              <a:rPr lang="zh-CN" altLang="en-US" sz="1600" dirty="0" smtClean="0">
                <a:solidFill>
                  <a:srgbClr val="242729"/>
                </a:solidFill>
                <a:latin typeface="+mj-lt"/>
                <a:cs typeface="Arial" pitchFamily="34" charset="0"/>
              </a:rPr>
              <a:t>这个</a:t>
            </a:r>
            <a:r>
              <a:rPr lang="en-US" altLang="zh-CN" sz="1600" dirty="0" smtClean="0">
                <a:solidFill>
                  <a:srgbClr val="242729"/>
                </a:solidFill>
                <a:latin typeface="+mj-lt"/>
                <a:cs typeface="Arial" pitchFamily="34" charset="0"/>
              </a:rPr>
              <a:t>protocol field</a:t>
            </a:r>
            <a:r>
              <a:rPr lang="zh-CN" altLang="en-US" sz="1600" dirty="0" smtClean="0">
                <a:solidFill>
                  <a:srgbClr val="242729"/>
                </a:solidFill>
                <a:latin typeface="+mj-lt"/>
                <a:cs typeface="Arial" pitchFamily="34" charset="0"/>
              </a:rPr>
              <a:t>是</a:t>
            </a:r>
            <a:r>
              <a:rPr lang="en-US" altLang="zh-CN" sz="1600" dirty="0" smtClean="0">
                <a:solidFill>
                  <a:srgbClr val="FF0000"/>
                </a:solidFill>
                <a:latin typeface="+mj-lt"/>
                <a:cs typeface="Arial" pitchFamily="34" charset="0"/>
              </a:rPr>
              <a:t>IP (network) layer</a:t>
            </a:r>
            <a:r>
              <a:rPr lang="zh-CN" altLang="en-US" sz="1600" dirty="0" smtClean="0">
                <a:solidFill>
                  <a:srgbClr val="242729"/>
                </a:solidFill>
                <a:latin typeface="+mj-lt"/>
                <a:cs typeface="Arial" pitchFamily="34" charset="0"/>
              </a:rPr>
              <a:t>给加上的，所以单看</a:t>
            </a:r>
            <a:r>
              <a:rPr lang="en-US" altLang="zh-CN" sz="1600" dirty="0" smtClean="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smtClean="0">
                <a:solidFill>
                  <a:srgbClr val="242729"/>
                </a:solidFill>
                <a:latin typeface="+mj-lt"/>
                <a:cs typeface="Arial" pitchFamily="34" charset="0"/>
              </a:rPr>
              <a:t>(TCP/UDP)</a:t>
            </a:r>
            <a:r>
              <a:rPr lang="zh-CN" altLang="en-US" sz="1600" dirty="0" smtClean="0">
                <a:solidFill>
                  <a:srgbClr val="242729"/>
                </a:solidFill>
                <a:latin typeface="+mj-lt"/>
                <a:cs typeface="Arial" pitchFamily="34" charset="0"/>
              </a:rPr>
              <a:t>没用！！</a:t>
            </a:r>
            <a:endParaRPr kumimoji="1" lang="ja-JP" altLang="ja-JP" sz="2800" b="0" i="0" u="none" strike="noStrike" cap="none" normalizeH="0" baseline="0" dirty="0" smtClean="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9011"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a:t>
            </a:r>
            <a:r>
              <a:rPr lang="zh-CN" altLang="en-US" dirty="0" smtClean="0"/>
              <a:t>是</a:t>
            </a:r>
            <a:r>
              <a:rPr lang="en-US" altLang="zh-CN" dirty="0" smtClean="0"/>
              <a:t>TCP header</a:t>
            </a:r>
            <a:r>
              <a:rPr lang="zh-CN" altLang="en-US" dirty="0" smtClean="0"/>
              <a:t>的</a:t>
            </a:r>
            <a:r>
              <a:rPr lang="en-US" altLang="zh-CN" dirty="0" smtClean="0"/>
              <a:t>format</a:t>
            </a:r>
            <a:r>
              <a:rPr lang="zh-CN" altLang="en-US" dirty="0" smtClean="0"/>
              <a:t>，其中有</a:t>
            </a:r>
            <a:r>
              <a:rPr lang="en-US" altLang="zh-CN" dirty="0" smtClean="0"/>
              <a:t>sequence number</a:t>
            </a:r>
            <a:r>
              <a:rPr lang="zh-CN" altLang="en-US" dirty="0" smtClean="0"/>
              <a:t>；</a:t>
            </a:r>
            <a:endParaRPr lang="en-US" altLang="zh-CN" dirty="0" smtClean="0"/>
          </a:p>
          <a:p>
            <a:r>
              <a:rPr kumimoji="1" lang="zh-CN" altLang="en-US" dirty="0"/>
              <a:t>并</a:t>
            </a:r>
            <a:r>
              <a:rPr kumimoji="1" lang="zh-CN" altLang="en-US" dirty="0" smtClean="0"/>
              <a:t>且</a:t>
            </a:r>
            <a:r>
              <a:rPr kumimoji="1" lang="en-US" altLang="zh-CN" dirty="0" smtClean="0"/>
              <a:t>ACK</a:t>
            </a:r>
            <a:r>
              <a:rPr kumimoji="1" lang="zh-CN" altLang="en-US" dirty="0" smtClean="0"/>
              <a:t>，</a:t>
            </a:r>
            <a:r>
              <a:rPr kumimoji="1" lang="en-US" altLang="zh-CN" dirty="0" smtClean="0"/>
              <a:t>SYN</a:t>
            </a:r>
            <a:r>
              <a:rPr kumimoji="1" lang="zh-CN" altLang="en-US" dirty="0" smtClean="0"/>
              <a:t>，</a:t>
            </a:r>
            <a:r>
              <a:rPr lang="en-US" altLang="zh-CN" dirty="0" smtClean="0"/>
              <a:t>FIN</a:t>
            </a:r>
            <a:r>
              <a:rPr lang="zh-CN" altLang="en-US" dirty="0" smtClean="0"/>
              <a:t>是通过</a:t>
            </a:r>
            <a:r>
              <a:rPr lang="en-US" altLang="zh-CN" dirty="0" smtClean="0"/>
              <a:t>1 bit</a:t>
            </a:r>
            <a:r>
              <a:rPr lang="zh-CN" altLang="en-US" dirty="0" smtClean="0"/>
              <a:t>的</a:t>
            </a:r>
            <a:r>
              <a:rPr lang="en-US" altLang="zh-CN" dirty="0" smtClean="0"/>
              <a:t>flag</a:t>
            </a:r>
            <a:r>
              <a:rPr lang="zh-CN" altLang="en-US" dirty="0" smtClean="0"/>
              <a:t>来实现的 </a:t>
            </a:r>
            <a:r>
              <a:rPr lang="en-US" altLang="zh-CN" dirty="0" smtClean="0"/>
              <a:t>(</a:t>
            </a:r>
            <a:r>
              <a:rPr lang="zh-CN" altLang="en-US" b="1" dirty="0" smtClean="0">
                <a:solidFill>
                  <a:srgbClr val="FF0000"/>
                </a:solidFill>
              </a:rPr>
              <a:t>共</a:t>
            </a:r>
            <a:r>
              <a:rPr lang="en-US" altLang="zh-CN" b="1" dirty="0" smtClean="0">
                <a:solidFill>
                  <a:srgbClr val="FF0000"/>
                </a:solidFill>
              </a:rPr>
              <a:t>6</a:t>
            </a:r>
            <a:r>
              <a:rPr lang="zh-CN" altLang="en-US" b="1" dirty="0" smtClean="0">
                <a:solidFill>
                  <a:srgbClr val="FF0000"/>
                </a:solidFill>
              </a:rPr>
              <a:t>个</a:t>
            </a:r>
            <a:r>
              <a:rPr lang="en-US" altLang="zh-CN" b="1" dirty="0" smtClean="0">
                <a:solidFill>
                  <a:srgbClr val="FF0000"/>
                </a:solidFill>
              </a:rPr>
              <a:t>flag</a:t>
            </a:r>
            <a:r>
              <a:rPr lang="en-US" altLang="zh-CN" dirty="0" smtClean="0"/>
              <a:t>)</a:t>
            </a:r>
            <a:endParaRPr kumimoji="1" lang="en-US" altLang="zh-CN" dirty="0" smtClean="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19840</TotalTime>
  <Words>27662</Words>
  <Application>Microsoft Office PowerPoint</Application>
  <PresentationFormat>画面に合わせる (4:3)</PresentationFormat>
  <Paragraphs>2989</Paragraphs>
  <Slides>155</Slides>
  <Notes>7</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155</vt:i4>
      </vt:variant>
    </vt:vector>
  </HeadingPairs>
  <TitlesOfParts>
    <vt:vector size="160"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2500</cp:revision>
  <dcterms:created xsi:type="dcterms:W3CDTF">2016-01-14T23:49:10Z</dcterms:created>
  <dcterms:modified xsi:type="dcterms:W3CDTF">2018-06-07T04:29:52Z</dcterms:modified>
</cp:coreProperties>
</file>